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75" r:id="rId13"/>
    <p:sldId id="269" r:id="rId14"/>
    <p:sldId id="270" r:id="rId15"/>
    <p:sldId id="271" r:id="rId16"/>
    <p:sldId id="272" r:id="rId17"/>
    <p:sldId id="267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96D676-ACC1-40A5-8025-6F66AC606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and Data Integration: </a:t>
            </a:r>
            <a:br>
              <a:rPr lang="en-US" dirty="0"/>
            </a:br>
            <a:r>
              <a:rPr lang="en-US" dirty="0"/>
              <a:t>Food and Accommodation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591EABF-B34D-4826-A3CC-2081541D8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Byambakhishig Ganbold</a:t>
            </a:r>
          </a:p>
          <a:p>
            <a:r>
              <a:rPr lang="en-US" sz="2800" b="1" dirty="0"/>
              <a:t>Mithat Sinan Ergen</a:t>
            </a:r>
          </a:p>
        </p:txBody>
      </p:sp>
    </p:spTree>
    <p:extLst>
      <p:ext uri="{BB962C8B-B14F-4D97-AF65-F5344CB8AC3E}">
        <p14:creationId xmlns:p14="http://schemas.microsoft.com/office/powerpoint/2010/main" val="88258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4C51CD-82CE-43C8-9F30-8085B633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9" y="373677"/>
            <a:ext cx="7729728" cy="118872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E8BF9F-C297-E545-96AA-9C8FBA1E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770" y="1987188"/>
            <a:ext cx="2987635" cy="531738"/>
          </a:xfrm>
        </p:spPr>
        <p:txBody>
          <a:bodyPr/>
          <a:lstStyle/>
          <a:p>
            <a:r>
              <a:rPr lang="en-US" sz="2400" dirty="0"/>
              <a:t>Schema level</a:t>
            </a:r>
          </a:p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D8A437D-F9F8-2D4F-A0B5-6B278C404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8741"/>
              </p:ext>
            </p:extLst>
          </p:nvPr>
        </p:nvGraphicFramePr>
        <p:xfrm>
          <a:off x="3557239" y="1684040"/>
          <a:ext cx="6021659" cy="2662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57">
                  <a:extLst>
                    <a:ext uri="{9D8B030D-6E8A-4147-A177-3AD203B41FA5}">
                      <a16:colId xmlns:a16="http://schemas.microsoft.com/office/drawing/2014/main" val="1749502691"/>
                    </a:ext>
                  </a:extLst>
                </a:gridCol>
                <a:gridCol w="1261632">
                  <a:extLst>
                    <a:ext uri="{9D8B030D-6E8A-4147-A177-3AD203B41FA5}">
                      <a16:colId xmlns:a16="http://schemas.microsoft.com/office/drawing/2014/main" val="3096196802"/>
                    </a:ext>
                  </a:extLst>
                </a:gridCol>
                <a:gridCol w="1161105">
                  <a:extLst>
                    <a:ext uri="{9D8B030D-6E8A-4147-A177-3AD203B41FA5}">
                      <a16:colId xmlns:a16="http://schemas.microsoft.com/office/drawing/2014/main" val="1358130539"/>
                    </a:ext>
                  </a:extLst>
                </a:gridCol>
                <a:gridCol w="1286765">
                  <a:extLst>
                    <a:ext uri="{9D8B030D-6E8A-4147-A177-3AD203B41FA5}">
                      <a16:colId xmlns:a16="http://schemas.microsoft.com/office/drawing/2014/main" val="691409914"/>
                    </a:ext>
                  </a:extLst>
                </a:gridCol>
              </a:tblGrid>
              <a:tr h="535413">
                <a:tc>
                  <a:txBody>
                    <a:bodyPr/>
                    <a:lstStyle/>
                    <a:p>
                      <a:endParaRPr 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Informal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Formal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3335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coverage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10718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coverage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81602"/>
                  </a:ext>
                </a:extLst>
              </a:tr>
              <a:tr h="30595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extensiveness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369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extensiveness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95162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91805"/>
                  </a:ext>
                </a:extLst>
              </a:tr>
              <a:tr h="359286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34975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CEA362E-CDA7-8049-BEFE-64FB44B9B121}"/>
              </a:ext>
            </a:extLst>
          </p:cNvPr>
          <p:cNvSpPr txBox="1">
            <a:spLocks/>
          </p:cNvSpPr>
          <p:nvPr/>
        </p:nvSpPr>
        <p:spPr>
          <a:xfrm>
            <a:off x="1171769" y="4381203"/>
            <a:ext cx="2987635" cy="53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level</a:t>
            </a:r>
          </a:p>
          <a:p>
            <a:endParaRPr lang="en-US" dirty="0"/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050BA88B-50D6-0547-A27C-1BA2C36DB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202026"/>
              </p:ext>
            </p:extLst>
          </p:nvPr>
        </p:nvGraphicFramePr>
        <p:xfrm>
          <a:off x="3557238" y="4468501"/>
          <a:ext cx="4783874" cy="20247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908">
                  <a:extLst>
                    <a:ext uri="{9D8B030D-6E8A-4147-A177-3AD203B41FA5}">
                      <a16:colId xmlns:a16="http://schemas.microsoft.com/office/drawing/2014/main" val="1749502691"/>
                    </a:ext>
                  </a:extLst>
                </a:gridCol>
                <a:gridCol w="1237786">
                  <a:extLst>
                    <a:ext uri="{9D8B030D-6E8A-4147-A177-3AD203B41FA5}">
                      <a16:colId xmlns:a16="http://schemas.microsoft.com/office/drawing/2014/main" val="3096196802"/>
                    </a:ext>
                  </a:extLst>
                </a:gridCol>
                <a:gridCol w="1193180">
                  <a:extLst>
                    <a:ext uri="{9D8B030D-6E8A-4147-A177-3AD203B41FA5}">
                      <a16:colId xmlns:a16="http://schemas.microsoft.com/office/drawing/2014/main" val="1358130539"/>
                    </a:ext>
                  </a:extLst>
                </a:gridCol>
              </a:tblGrid>
              <a:tr h="68359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Informal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3335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coverage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10718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coverage</a:t>
                      </a:r>
                      <a:endParaRPr lang="en-I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81602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E-type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6369"/>
                  </a:ext>
                </a:extLst>
              </a:tr>
              <a:tr h="273438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Property sparsity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9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78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8CCBD1-A961-4BEC-9494-419741DF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195" y="567478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Data integration ~ KARMALINKER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79D90E-D8B5-4671-8615-3FA073D7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946" y="2071040"/>
            <a:ext cx="4070195" cy="3668988"/>
          </a:xfrm>
        </p:spPr>
        <p:txBody>
          <a:bodyPr>
            <a:normAutofit/>
          </a:bodyPr>
          <a:lstStyle/>
          <a:p>
            <a:r>
              <a:rPr lang="en-IE" sz="2800" dirty="0" err="1">
                <a:solidFill>
                  <a:srgbClr val="0070C0"/>
                </a:solidFill>
              </a:rPr>
              <a:t>Karmalinker</a:t>
            </a:r>
            <a:r>
              <a:rPr lang="en-IE" sz="2800" dirty="0"/>
              <a:t> allows us to well match the Datasets to the defined Ontology.</a:t>
            </a:r>
          </a:p>
          <a:p>
            <a:r>
              <a:rPr lang="en-IE" sz="2800" dirty="0"/>
              <a:t>The final step to create the </a:t>
            </a:r>
            <a:r>
              <a:rPr lang="en-IE" sz="2800" dirty="0">
                <a:solidFill>
                  <a:srgbClr val="0070C0"/>
                </a:solidFill>
              </a:rPr>
              <a:t>Knowledge Graph  of Food and Accommodation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C1CF-C605-2245-ACDA-11347F81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79" y="4259323"/>
            <a:ext cx="6396212" cy="2047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013E1-C290-C44D-84D5-D6CD6A2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9" y="2071040"/>
            <a:ext cx="6396212" cy="22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65E2-07C0-9842-97BA-AD810727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56" y="440585"/>
            <a:ext cx="7729728" cy="1188720"/>
          </a:xfrm>
        </p:spPr>
        <p:txBody>
          <a:bodyPr/>
          <a:lstStyle/>
          <a:p>
            <a:r>
              <a:rPr lang="en-US" dirty="0"/>
              <a:t>SPARQL QUERY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3F5550-6A98-444A-9519-7D0CACF0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132" y="1858942"/>
            <a:ext cx="4738376" cy="310198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Give the list of bars near the city center in Trento?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 list of bars with information's within 5 km from city center.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7056A-0D6B-024C-BC9D-2894D201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4" y="1759005"/>
            <a:ext cx="5010569" cy="2080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C3E23-7C7B-9A4C-985F-7D64AFB7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B0710D-3285-7542-800F-62978FFD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34" y="3839720"/>
            <a:ext cx="5010569" cy="1470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B622C-4E68-C444-B983-A2C788F96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930" y="5110070"/>
            <a:ext cx="9478537" cy="16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A67F-9AA6-8740-BA0D-9CB1697E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4" y="438255"/>
            <a:ext cx="7729728" cy="1188720"/>
          </a:xfrm>
        </p:spPr>
        <p:txBody>
          <a:bodyPr/>
          <a:lstStyle/>
          <a:p>
            <a:r>
              <a:rPr lang="en-US" dirty="0"/>
              <a:t>SPARQL QUERY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204EF-81BF-774A-B14B-AFD8CB75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48" y="4263701"/>
            <a:ext cx="5972261" cy="111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62F5FF-9176-E847-9F1D-83976839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78" y="4820242"/>
            <a:ext cx="7459076" cy="186117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3B6DD2-6CC7-E94A-8E81-3558715D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16" y="1878008"/>
            <a:ext cx="4102757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apartment under the 80$ in Trentino?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apartments with data properties in Trentino.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5EEE34-39B1-5F44-9A12-93126F89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34" y="1806539"/>
            <a:ext cx="5973975" cy="2457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BB142A-8B95-0C4D-BCE5-3C8D4FDE9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8294-91D1-4545-81C4-9E0E6853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94" y="440585"/>
            <a:ext cx="7729728" cy="1188720"/>
          </a:xfrm>
        </p:spPr>
        <p:txBody>
          <a:bodyPr/>
          <a:lstStyle/>
          <a:p>
            <a:r>
              <a:rPr lang="en-US" dirty="0"/>
              <a:t>SPARQL query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C239-C8EE-A442-B017-0EBFC92FA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584" y="1878008"/>
            <a:ext cx="4092499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hotels with full-board and terrace in </a:t>
            </a:r>
            <a:r>
              <a:rPr lang="en-US" sz="2400" dirty="0" err="1"/>
              <a:t>Andalo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hotels with data properties in </a:t>
            </a:r>
            <a:r>
              <a:rPr lang="en-US" sz="2400" dirty="0" err="1">
                <a:solidFill>
                  <a:srgbClr val="0070C0"/>
                </a:solidFill>
              </a:rPr>
              <a:t>Andalo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57D8D-66BF-4544-949B-9BFF328E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1836714"/>
            <a:ext cx="4795155" cy="225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ACF03-5CCC-8E43-886A-381CB151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6" y="4095765"/>
            <a:ext cx="4795154" cy="53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E1536-7F63-4045-876D-4FC19246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917" y="4303175"/>
            <a:ext cx="8920975" cy="185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C2855-D97F-3F45-B019-C7550F774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85" y="459162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3F3-9BD9-E049-BBDC-ADE405D8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8" y="421110"/>
            <a:ext cx="7729728" cy="1188720"/>
          </a:xfrm>
        </p:spPr>
        <p:txBody>
          <a:bodyPr/>
          <a:lstStyle/>
          <a:p>
            <a:r>
              <a:rPr lang="en-US" dirty="0"/>
              <a:t>SPARQL query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CBBA-3D6E-CF43-814D-708E2735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178" y="1894000"/>
            <a:ext cx="3630686" cy="3101983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café with outdoor seating in </a:t>
            </a:r>
            <a:r>
              <a:rPr lang="en-US" sz="2400" dirty="0" err="1"/>
              <a:t>Cles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café with information's.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12C2B-A5E8-E54B-A558-F744EFED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4" y="1862017"/>
            <a:ext cx="5444774" cy="224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9534A-DD3D-C54F-AA0D-CDFA703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4" y="4070272"/>
            <a:ext cx="5444774" cy="210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C8408-262D-C44D-BCC0-6E82834A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52" y="4995983"/>
            <a:ext cx="7432804" cy="1458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6BD4F-0EF0-674A-8C83-5F870A0A7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4" y="440585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3F5A-A231-B74E-B54A-832D1422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03" y="425708"/>
            <a:ext cx="7729728" cy="1188720"/>
          </a:xfrm>
        </p:spPr>
        <p:txBody>
          <a:bodyPr/>
          <a:lstStyle/>
          <a:p>
            <a:r>
              <a:rPr lang="en-US" dirty="0"/>
              <a:t>SPARQL query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BC75-67A9-D44C-A44D-37CE10E9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267" y="1698416"/>
            <a:ext cx="3873711" cy="2736844"/>
          </a:xfrm>
        </p:spPr>
        <p:txBody>
          <a:bodyPr>
            <a:normAutofit/>
          </a:bodyPr>
          <a:lstStyle/>
          <a:p>
            <a:r>
              <a:rPr lang="en-US" sz="2400" dirty="0"/>
              <a:t>Give the list of fast-food restaurant with delivery in Trento?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Return list of  fast food restaurant with data properties in Trento.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8998F-9522-1F48-BC45-C0E90D8E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4" y="1717075"/>
            <a:ext cx="5620735" cy="2092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09C6A-EB15-2C45-B69B-077680AA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4" y="3809902"/>
            <a:ext cx="5620734" cy="2092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EF1E7-A425-504A-A324-DDF585CF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59" y="4615940"/>
            <a:ext cx="6096000" cy="1913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908E7-9C1B-E043-9291-C9A3124AE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86" y="433134"/>
            <a:ext cx="1151566" cy="1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921C66-AD61-49BD-B0E6-28B6694E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you for lıstenıng</a:t>
            </a:r>
          </a:p>
        </p:txBody>
      </p:sp>
    </p:spTree>
    <p:extLst>
      <p:ext uri="{BB962C8B-B14F-4D97-AF65-F5344CB8AC3E}">
        <p14:creationId xmlns:p14="http://schemas.microsoft.com/office/powerpoint/2010/main" val="204001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17A6-D8DE-5247-B954-A31A23AE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E6FD9-29F6-D643-B9BB-F459D024C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351" y="2419204"/>
            <a:ext cx="10798168" cy="3948141"/>
          </a:xfrm>
        </p:spPr>
      </p:pic>
    </p:spTree>
    <p:extLst>
      <p:ext uri="{BB962C8B-B14F-4D97-AF65-F5344CB8AC3E}">
        <p14:creationId xmlns:p14="http://schemas.microsoft.com/office/powerpoint/2010/main" val="284095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5BF8-249D-E245-8879-75FB149C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658" y="395980"/>
            <a:ext cx="7729728" cy="1188720"/>
          </a:xfrm>
        </p:spPr>
        <p:txBody>
          <a:bodyPr/>
          <a:lstStyle/>
          <a:p>
            <a:r>
              <a:rPr lang="en-US" dirty="0"/>
              <a:t>Attributed CQ</a:t>
            </a:r>
            <a:r>
              <a:rPr lang="en-US" baseline="-25000" dirty="0"/>
              <a:t>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0ECE8-50E9-6D44-A159-4F00F6DB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760" y="1896933"/>
            <a:ext cx="6522571" cy="45422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96ECD-04FC-3D4D-BBEB-0A0A1CED3E96}"/>
              </a:ext>
            </a:extLst>
          </p:cNvPr>
          <p:cNvSpPr txBox="1"/>
          <p:nvPr/>
        </p:nvSpPr>
        <p:spPr>
          <a:xfrm>
            <a:off x="8674237" y="1896933"/>
            <a:ext cx="2870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11 classes, 50 data properties</a:t>
            </a:r>
          </a:p>
          <a:p>
            <a:r>
              <a:rPr lang="en-US" sz="2400" dirty="0"/>
              <a:t>, 13 object properties</a:t>
            </a:r>
          </a:p>
        </p:txBody>
      </p:sp>
    </p:spTree>
    <p:extLst>
      <p:ext uri="{BB962C8B-B14F-4D97-AF65-F5344CB8AC3E}">
        <p14:creationId xmlns:p14="http://schemas.microsoft.com/office/powerpoint/2010/main" val="301085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7F9A46-F011-4C0D-A2D3-F604FE6EC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Outline</a:t>
            </a:r>
          </a:p>
        </p:txBody>
      </p:sp>
      <p:pic>
        <p:nvPicPr>
          <p:cNvPr id="4" name="Picture 4" descr="Person writing on a notepad">
            <a:extLst>
              <a:ext uri="{FF2B5EF4-FFF2-40B4-BE49-F238E27FC236}">
                <a16:creationId xmlns:a16="http://schemas.microsoft.com/office/drawing/2014/main" id="{15DE75CD-41D7-466E-AB43-945B9B5D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4" r="17726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F05B8D-2BFF-4993-A9F0-33F1C223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434644"/>
          </a:xfrm>
        </p:spPr>
        <p:txBody>
          <a:bodyPr>
            <a:noAutofit/>
          </a:bodyPr>
          <a:lstStyle/>
          <a:p>
            <a:r>
              <a:rPr lang="en-US" sz="2000" dirty="0"/>
              <a:t>Project purpose</a:t>
            </a:r>
          </a:p>
          <a:p>
            <a:r>
              <a:rPr lang="en-US" sz="2000" dirty="0"/>
              <a:t>Scenario and Personas</a:t>
            </a:r>
          </a:p>
          <a:p>
            <a:r>
              <a:rPr lang="en-US" sz="2000" dirty="0"/>
              <a:t>Sources</a:t>
            </a:r>
          </a:p>
          <a:p>
            <a:r>
              <a:rPr lang="en-US" sz="2000" dirty="0"/>
              <a:t>Inception phase</a:t>
            </a:r>
          </a:p>
          <a:p>
            <a:r>
              <a:rPr lang="en-US" sz="2000" dirty="0"/>
              <a:t>Informal Model</a:t>
            </a:r>
          </a:p>
          <a:p>
            <a:r>
              <a:rPr lang="en-US" sz="2000" dirty="0"/>
              <a:t>Formal Model</a:t>
            </a:r>
          </a:p>
          <a:p>
            <a:r>
              <a:rPr lang="en-US" sz="2000" dirty="0"/>
              <a:t>Evaluation</a:t>
            </a:r>
          </a:p>
          <a:p>
            <a:r>
              <a:rPr lang="en-US" sz="2000" dirty="0"/>
              <a:t>Data Integration</a:t>
            </a:r>
          </a:p>
          <a:p>
            <a:r>
              <a:rPr lang="en-IE" dirty="0"/>
              <a:t>Queries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792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6304A-9C56-4A44-9040-8CA8112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Project Purpose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99DEA0B-56FE-4044-BF87-A10A2A299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29" r="17418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0E4A31-8D37-4BC5-81B2-16BD7513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Provide users with information regarding food and accommodation in the Trentino region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Users will be able to plan their vacations according to this information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The accommodation information includes hotels, apartments, private rooms and camping with detailed information about price, facilities offered, number of stars, type of rooms in the Trentino region. 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  <a:latin typeface="Arial" panose="020B0604020202020204" pitchFamily="34" charset="0"/>
              </a:rPr>
              <a:t>The food information includes restaurants, bars, pizzerias, ice-cream shops and their detailed information such as phone number, email and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2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F158AF-0398-4558-B733-CFC762AD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600"/>
              <a:t>Scenarıo and personas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F2D43B-9F46-496A-BA5E-E86DA40D2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sz="2000" dirty="0"/>
              <a:t>8 personas of different ages and background </a:t>
            </a:r>
          </a:p>
          <a:p>
            <a:r>
              <a:rPr lang="en-US" sz="2000" dirty="0"/>
              <a:t>Various scenarios such as:</a:t>
            </a:r>
          </a:p>
          <a:p>
            <a:pPr lvl="1"/>
            <a:r>
              <a:rPr lang="en-US" sz="2000" dirty="0"/>
              <a:t>sport festival</a:t>
            </a:r>
          </a:p>
          <a:p>
            <a:pPr lvl="1"/>
            <a:r>
              <a:rPr lang="en-US" sz="2000" dirty="0"/>
              <a:t>summer vacation</a:t>
            </a:r>
          </a:p>
          <a:p>
            <a:pPr lvl="1"/>
            <a:r>
              <a:rPr lang="en-US" sz="2000" dirty="0"/>
              <a:t>winter vacation </a:t>
            </a:r>
          </a:p>
          <a:p>
            <a:pPr lvl="1"/>
            <a:r>
              <a:rPr lang="en-US" sz="2000" dirty="0"/>
              <a:t>visit in the weekend.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348CB7-A7BF-4DE8-A22B-C3D03992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650474"/>
            <a:ext cx="6227064" cy="35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A8F3B5-CA9E-4DD9-9757-AE49445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sources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201DD19-9520-4078-9B84-1458B99F4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4" r="25509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2B2E28-A293-43E4-8CC8-44633EE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1"/>
            <a:ext cx="3806992" cy="3992583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/>
              <a:t>Data Sources:</a:t>
            </a:r>
          </a:p>
          <a:p>
            <a:pPr lvl="1"/>
            <a:r>
              <a:rPr lang="en-US" sz="2900" dirty="0"/>
              <a:t>Open Data Trentino: open data source providing data for the Trentino region</a:t>
            </a:r>
          </a:p>
          <a:p>
            <a:pPr lvl="1"/>
            <a:r>
              <a:rPr lang="en-US" sz="2900" dirty="0"/>
              <a:t>Inside Airbnb: independent, non-commercial set of tools to explore Airbnb data</a:t>
            </a:r>
          </a:p>
          <a:p>
            <a:pPr lvl="1"/>
            <a:r>
              <a:rPr lang="en-US" sz="2900" dirty="0"/>
              <a:t>Open Street Map: a free collaborative project providing data of the world map</a:t>
            </a:r>
          </a:p>
          <a:p>
            <a:pPr lvl="1"/>
            <a:endParaRPr lang="en-US" sz="2900" dirty="0"/>
          </a:p>
          <a:p>
            <a:r>
              <a:rPr lang="en-US" sz="2900" b="1" dirty="0"/>
              <a:t>Knowledge Source:</a:t>
            </a:r>
          </a:p>
          <a:p>
            <a:pPr lvl="1"/>
            <a:r>
              <a:rPr lang="en-US" sz="2700" b="1" dirty="0"/>
              <a:t> </a:t>
            </a:r>
            <a:r>
              <a:rPr lang="en-US" sz="2700" dirty="0"/>
              <a:t>Schema.org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DD6552D-6B06-4270-AC11-C8A78923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206" y="2640692"/>
            <a:ext cx="1667680" cy="865000"/>
          </a:xfrm>
          <a:prstGeom prst="rect">
            <a:avLst/>
          </a:prstGeom>
        </p:spPr>
      </p:pic>
      <p:pic>
        <p:nvPicPr>
          <p:cNvPr id="8" name="Resim 7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4F5FC62A-DD76-4D25-B4A8-F735433E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205" y="3702744"/>
            <a:ext cx="1667680" cy="541484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B259C3CA-1B2C-4ADF-ABA9-32C0B4942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205" y="4441280"/>
            <a:ext cx="1667680" cy="62571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9A8917B-D847-43DF-8B01-5362CE53A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206" y="5270227"/>
            <a:ext cx="1667680" cy="6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14D3C0-BF29-4F9F-8DDB-5F1CC1E1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Inceptıon phase</a:t>
            </a:r>
          </a:p>
        </p:txBody>
      </p:sp>
      <p:pic>
        <p:nvPicPr>
          <p:cNvPr id="4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0454D77-81B7-4A05-95DE-ACDFFF74D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8" r="5431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87EC2B-C938-44E6-A242-58C770ED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000" dirty="0"/>
              <a:t>Around 7-8 competency questions(CQ) per persona</a:t>
            </a:r>
          </a:p>
          <a:p>
            <a:r>
              <a:rPr lang="en-US" sz="2000" dirty="0"/>
              <a:t>Common, core, contextual kernel concepts are decided</a:t>
            </a:r>
          </a:p>
          <a:p>
            <a:r>
              <a:rPr lang="en-US" sz="2000" b="1" dirty="0"/>
              <a:t>Location</a:t>
            </a:r>
            <a:r>
              <a:rPr lang="en-US" sz="2000" dirty="0"/>
              <a:t> as common kernel concept</a:t>
            </a:r>
          </a:p>
          <a:p>
            <a:r>
              <a:rPr lang="en-US" sz="2000" b="1" dirty="0"/>
              <a:t>Hotel, Restaurant, Apartment, Bar </a:t>
            </a:r>
            <a:r>
              <a:rPr lang="en-US" sz="2000" dirty="0"/>
              <a:t>as examples of core kernel concepts</a:t>
            </a:r>
          </a:p>
          <a:p>
            <a:r>
              <a:rPr lang="en-US" sz="2000" b="1" dirty="0"/>
              <a:t>Amenities, outdoor seating, internet access </a:t>
            </a:r>
            <a:r>
              <a:rPr lang="en-US" sz="2000" dirty="0"/>
              <a:t>as contextual kernel concepts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55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53D287-2CBB-49F3-B10D-B17AF2CA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Informal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0BC01F0-9C25-4668-BE3C-2ED17BE7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370256"/>
            <a:ext cx="6227064" cy="4125429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18F11A-BE6E-4F3D-A2B3-61933EDD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Common, core, contextual kernel concepts defined at e-type level</a:t>
            </a:r>
          </a:p>
          <a:p>
            <a:r>
              <a:rPr lang="en-US" dirty="0"/>
              <a:t>ER Model is formed using </a:t>
            </a:r>
            <a:r>
              <a:rPr lang="en-US" dirty="0" err="1"/>
              <a:t>yED</a:t>
            </a:r>
            <a:r>
              <a:rPr lang="en-US" dirty="0"/>
              <a:t> tool</a:t>
            </a:r>
          </a:p>
          <a:p>
            <a:r>
              <a:rPr lang="en-US" dirty="0"/>
              <a:t>Establishment and Accommodation as main e-types</a:t>
            </a:r>
          </a:p>
          <a:p>
            <a:r>
              <a:rPr lang="en-US" dirty="0"/>
              <a:t>Location defined as common e-type</a:t>
            </a:r>
          </a:p>
        </p:txBody>
      </p:sp>
    </p:spTree>
    <p:extLst>
      <p:ext uri="{BB962C8B-B14F-4D97-AF65-F5344CB8AC3E}">
        <p14:creationId xmlns:p14="http://schemas.microsoft.com/office/powerpoint/2010/main" val="29565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920EE2-5862-44A6-BFFD-83C957BE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88" y="266148"/>
            <a:ext cx="7729728" cy="1188720"/>
          </a:xfrm>
        </p:spPr>
        <p:txBody>
          <a:bodyPr/>
          <a:lstStyle/>
          <a:p>
            <a:r>
              <a:rPr lang="en-US" dirty="0"/>
              <a:t>Formal modeling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B80B9-1B08-9543-8505-3FA87F2D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90" y="2257847"/>
            <a:ext cx="3166946" cy="430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06A57-DED2-A940-BC41-AB6415A2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88" y="2257847"/>
            <a:ext cx="3010525" cy="430396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F4A0518-C6C3-AC46-89C9-0321330A4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008" y="456865"/>
            <a:ext cx="3823976" cy="80728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ETG model 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849B36EE-3B46-E54A-98CA-5BD6F21764C3}"/>
              </a:ext>
            </a:extLst>
          </p:cNvPr>
          <p:cNvSpPr txBox="1">
            <a:spLocks/>
          </p:cNvSpPr>
          <p:nvPr/>
        </p:nvSpPr>
        <p:spPr>
          <a:xfrm>
            <a:off x="9340257" y="1752042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Data properties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80E8712-4400-BF43-AE30-8172CBF40756}"/>
              </a:ext>
            </a:extLst>
          </p:cNvPr>
          <p:cNvSpPr txBox="1">
            <a:spLocks/>
          </p:cNvSpPr>
          <p:nvPr/>
        </p:nvSpPr>
        <p:spPr>
          <a:xfrm>
            <a:off x="5232747" y="1803400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Object properties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9E2E4C-0C6F-8B46-8743-B58276F7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36" y="2257847"/>
            <a:ext cx="3280838" cy="4303968"/>
          </a:xfrm>
          <a:prstGeom prst="rect">
            <a:avLst/>
          </a:prstGeom>
        </p:spPr>
      </p:pic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55617BF9-62AD-284D-8B2C-7EC500F0648A}"/>
              </a:ext>
            </a:extLst>
          </p:cNvPr>
          <p:cNvSpPr txBox="1">
            <a:spLocks/>
          </p:cNvSpPr>
          <p:nvPr/>
        </p:nvSpPr>
        <p:spPr>
          <a:xfrm>
            <a:off x="1811252" y="1803400"/>
            <a:ext cx="2735479" cy="50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Classes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AB567-9771-1A4A-97B1-5A9FF09C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8" y="410016"/>
            <a:ext cx="2044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28D7-0894-7C4A-A6E6-7C4252CB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70FD-BBB1-C14F-98FA-A021DD5A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Clear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Translate Italian to English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Convert </a:t>
            </a:r>
            <a:r>
              <a:rPr lang="en-US" sz="2800" i="1" dirty="0"/>
              <a:t>json</a:t>
            </a:r>
            <a:r>
              <a:rPr lang="en-US" sz="2800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35A6-F956-2B4F-8106-67307ED2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63" y="2638044"/>
            <a:ext cx="3111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73300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3810</TotalTime>
  <Words>519</Words>
  <Application>Microsoft Macintosh PowerPoint</Application>
  <PresentationFormat>Widescreen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Paket</vt:lpstr>
      <vt:lpstr>Knowledge and Data Integration:  Food and Accommodation</vt:lpstr>
      <vt:lpstr>Outline</vt:lpstr>
      <vt:lpstr>Project Purpose</vt:lpstr>
      <vt:lpstr>Scenarıo and personas</vt:lpstr>
      <vt:lpstr>sources</vt:lpstr>
      <vt:lpstr>Inceptıon phase</vt:lpstr>
      <vt:lpstr>Informal Model</vt:lpstr>
      <vt:lpstr>Formal modeling</vt:lpstr>
      <vt:lpstr>Data management</vt:lpstr>
      <vt:lpstr>Evaluation</vt:lpstr>
      <vt:lpstr>Data integration ~ KARMALINKER</vt:lpstr>
      <vt:lpstr>SPARQL QUERY 1</vt:lpstr>
      <vt:lpstr>SPARQL QUERY 2</vt:lpstr>
      <vt:lpstr>SPARQL query 3</vt:lpstr>
      <vt:lpstr>SPARQL query 4</vt:lpstr>
      <vt:lpstr>SPARQL query 5</vt:lpstr>
      <vt:lpstr>Thank you for lıstenıng</vt:lpstr>
      <vt:lpstr>Modeling sheet</vt:lpstr>
      <vt:lpstr>Attributed CQs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Data Integratıon: Food and Accommodatıon</dc:title>
  <dc:creator>Ergen, Mithat Sinan</dc:creator>
  <cp:lastModifiedBy>Microsoft Office User</cp:lastModifiedBy>
  <cp:revision>23</cp:revision>
  <dcterms:created xsi:type="dcterms:W3CDTF">2022-01-29T13:05:57Z</dcterms:created>
  <dcterms:modified xsi:type="dcterms:W3CDTF">2022-02-02T10:45:45Z</dcterms:modified>
</cp:coreProperties>
</file>